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71"/>
  </p:notesMasterIdLst>
  <p:handoutMasterIdLst>
    <p:handoutMasterId r:id="rId72"/>
  </p:handoutMasterIdLst>
  <p:sldIdLst>
    <p:sldId id="256" r:id="rId2"/>
    <p:sldId id="355" r:id="rId3"/>
    <p:sldId id="420" r:id="rId4"/>
    <p:sldId id="363" r:id="rId5"/>
    <p:sldId id="364" r:id="rId6"/>
    <p:sldId id="361" r:id="rId7"/>
    <p:sldId id="362" r:id="rId8"/>
    <p:sldId id="365" r:id="rId9"/>
    <p:sldId id="366" r:id="rId10"/>
    <p:sldId id="421" r:id="rId11"/>
    <p:sldId id="422" r:id="rId12"/>
    <p:sldId id="376" r:id="rId13"/>
    <p:sldId id="375" r:id="rId14"/>
    <p:sldId id="380" r:id="rId15"/>
    <p:sldId id="381" r:id="rId16"/>
    <p:sldId id="377" r:id="rId17"/>
    <p:sldId id="378" r:id="rId18"/>
    <p:sldId id="379" r:id="rId19"/>
    <p:sldId id="382" r:id="rId20"/>
    <p:sldId id="384" r:id="rId21"/>
    <p:sldId id="383" r:id="rId22"/>
    <p:sldId id="385" r:id="rId23"/>
    <p:sldId id="386" r:id="rId24"/>
    <p:sldId id="387" r:id="rId25"/>
    <p:sldId id="388" r:id="rId26"/>
    <p:sldId id="389" r:id="rId27"/>
    <p:sldId id="390" r:id="rId28"/>
    <p:sldId id="391" r:id="rId29"/>
    <p:sldId id="392" r:id="rId30"/>
    <p:sldId id="393" r:id="rId31"/>
    <p:sldId id="394" r:id="rId32"/>
    <p:sldId id="338" r:id="rId33"/>
    <p:sldId id="372" r:id="rId34"/>
    <p:sldId id="417" r:id="rId35"/>
    <p:sldId id="339" r:id="rId36"/>
    <p:sldId id="354" r:id="rId37"/>
    <p:sldId id="419" r:id="rId38"/>
    <p:sldId id="352" r:id="rId39"/>
    <p:sldId id="353" r:id="rId40"/>
    <p:sldId id="368" r:id="rId41"/>
    <p:sldId id="369" r:id="rId42"/>
    <p:sldId id="340" r:id="rId43"/>
    <p:sldId id="395" r:id="rId44"/>
    <p:sldId id="396" r:id="rId45"/>
    <p:sldId id="397" r:id="rId46"/>
    <p:sldId id="398" r:id="rId47"/>
    <p:sldId id="399" r:id="rId48"/>
    <p:sldId id="400" r:id="rId49"/>
    <p:sldId id="401" r:id="rId50"/>
    <p:sldId id="402" r:id="rId51"/>
    <p:sldId id="405" r:id="rId52"/>
    <p:sldId id="406" r:id="rId53"/>
    <p:sldId id="407" r:id="rId54"/>
    <p:sldId id="341" r:id="rId55"/>
    <p:sldId id="408" r:id="rId56"/>
    <p:sldId id="409" r:id="rId57"/>
    <p:sldId id="410" r:id="rId58"/>
    <p:sldId id="411" r:id="rId59"/>
    <p:sldId id="412" r:id="rId60"/>
    <p:sldId id="413" r:id="rId61"/>
    <p:sldId id="342" r:id="rId62"/>
    <p:sldId id="343" r:id="rId63"/>
    <p:sldId id="344" r:id="rId64"/>
    <p:sldId id="414" r:id="rId65"/>
    <p:sldId id="415" r:id="rId66"/>
    <p:sldId id="416" r:id="rId67"/>
    <p:sldId id="345" r:id="rId68"/>
    <p:sldId id="418" r:id="rId69"/>
    <p:sldId id="297" r:id="rId70"/>
  </p:sldIdLst>
  <p:sldSz cx="9144000" cy="5143500" type="screen16x9"/>
  <p:notesSz cx="6858000" cy="9144000"/>
  <p:embeddedFontLst>
    <p:embeddedFont>
      <p:font typeface="Dosis" panose="020B0604020202020204" charset="0"/>
      <p:regular r:id="rId73"/>
      <p:bold r:id="rId74"/>
    </p:embeddedFont>
    <p:embeddedFont>
      <p:font typeface="Brush Script MT" panose="03060802040406070304" pitchFamily="66" charset="0"/>
      <p:italic r:id="rId75"/>
    </p:embeddedFont>
    <p:embeddedFont>
      <p:font typeface="Open Sans" panose="020B0606030504020204" pitchFamily="34" charset="0"/>
      <p:regular r:id="rId76"/>
    </p:embeddedFont>
    <p:embeddedFont>
      <p:font typeface="Poor Richard" panose="02080502050505020702" pitchFamily="18" charset="0"/>
      <p:regular r:id="rId77"/>
    </p:embeddedFont>
    <p:embeddedFont>
      <p:font typeface="Calibri" panose="020F0502020204030204" pitchFamily="34" charset="0"/>
      <p:regular r:id="rId78"/>
      <p:bold r:id="rId79"/>
      <p:italic r:id="rId80"/>
      <p:boldItalic r:id="rId81"/>
    </p:embeddedFont>
    <p:embeddedFont>
      <p:font typeface="Bahnschrift Light Condensed" panose="020B0502040204020203" pitchFamily="34" charset="0"/>
      <p:regular r:id="rId82"/>
    </p:embeddedFont>
    <p:embeddedFont>
      <p:font typeface="Consolas" panose="020B0609020204030204" pitchFamily="49" charset="0"/>
      <p:regular r:id="rId83"/>
      <p:bold r:id="rId84"/>
      <p:italic r:id="rId85"/>
      <p:boldItalic r:id="rId86"/>
    </p:embeddedFont>
    <p:embeddedFont>
      <p:font typeface="Adobe Devanagari" panose="02040503050201020203" pitchFamily="18" charset="0"/>
      <p:regular r:id="rId87"/>
      <p:bold r:id="rId88"/>
      <p:italic r:id="rId89"/>
      <p:boldItalic r:id="rId90"/>
    </p:embeddedFont>
    <p:embeddedFont>
      <p:font typeface="Sniglet" panose="020B0604020202020204" charset="0"/>
      <p:regular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14" y="108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3/13/2019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INI_file" TargetMode="External"/><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Root Keys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405232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windows registry root key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140415" y="1109181"/>
            <a:ext cx="4565275" cy="3048379"/>
          </a:xfrm>
          <a:prstGeom prst="rect">
            <a:avLst/>
          </a:prstGeom>
        </p:spPr>
      </p:pic>
    </p:spTree>
    <p:extLst>
      <p:ext uri="{BB962C8B-B14F-4D97-AF65-F5344CB8AC3E}">
        <p14:creationId xmlns:p14="http://schemas.microsoft.com/office/powerpoint/2010/main" val="428095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a:xfrm>
            <a:off x="747925" y="1302837"/>
            <a:ext cx="4974695" cy="3610800"/>
          </a:xfrm>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5" name="Content Placeholder 4"/>
          <p:cNvPicPr>
            <a:picLocks noChangeAspect="1"/>
          </p:cNvPicPr>
          <p:nvPr/>
        </p:nvPicPr>
        <p:blipFill>
          <a:blip r:embed="rId2"/>
          <a:stretch>
            <a:fillRect/>
          </a:stretch>
        </p:blipFill>
        <p:spPr>
          <a:xfrm>
            <a:off x="6043696" y="1444361"/>
            <a:ext cx="2475464" cy="2904996"/>
          </a:xfrm>
          <a:prstGeom prst="rect">
            <a:avLst/>
          </a:prstGeom>
        </p:spPr>
      </p:pic>
    </p:spTree>
    <p:extLst>
      <p:ext uri="{BB962C8B-B14F-4D97-AF65-F5344CB8AC3E}">
        <p14:creationId xmlns:p14="http://schemas.microsoft.com/office/powerpoint/2010/main" val="371390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3" y="4811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6260" y="1648403"/>
            <a:ext cx="4031782" cy="1754326"/>
          </a:xfrm>
          <a:prstGeom prst="rect">
            <a:avLst/>
          </a:prstGeom>
        </p:spPr>
        <p:txBody>
          <a:bodyPr wrap="square">
            <a:spAutoFit/>
          </a:bodyPr>
          <a:lstStyle/>
          <a:p>
            <a:pPr marL="285750" indent="-285750">
              <a:buFont typeface="Arial" panose="020B0604020202020204" pitchFamily="34" charset="0"/>
              <a:buChar char="•"/>
            </a:pPr>
            <a:r>
              <a:rPr lang="en-US" sz="1800" dirty="0">
                <a:latin typeface="+mn-lt"/>
              </a:rPr>
              <a:t>contains information about all the users who </a:t>
            </a:r>
            <a:r>
              <a:rPr lang="en-US" sz="1800" dirty="0" smtClean="0">
                <a:latin typeface="+mn-lt"/>
              </a:rPr>
              <a:t>has an account the computer</a:t>
            </a:r>
          </a:p>
          <a:p>
            <a:pPr marL="285750" indent="-285750">
              <a:buFont typeface="Arial" panose="020B0604020202020204" pitchFamily="34" charset="0"/>
              <a:buChar char="•"/>
            </a:pPr>
            <a:r>
              <a:rPr lang="en-US" sz="1800" dirty="0">
                <a:latin typeface="+mn-lt"/>
              </a:rPr>
              <a:t>define the default user configuration for new users on the local compute</a:t>
            </a:r>
          </a:p>
        </p:txBody>
      </p:sp>
    </p:spTree>
    <p:extLst>
      <p:ext uri="{BB962C8B-B14F-4D97-AF65-F5344CB8AC3E}">
        <p14:creationId xmlns:p14="http://schemas.microsoft.com/office/powerpoint/2010/main" val="322622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07134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smtClean="0"/>
              <a:t>Gateway </a:t>
            </a:r>
            <a:r>
              <a:rPr lang="en-US" dirty="0"/>
              <a:t>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694584" y="1180917"/>
            <a:ext cx="7946495"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212998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need it?</a:t>
            </a:r>
          </a:p>
        </p:txBody>
      </p:sp>
      <p:pic>
        <p:nvPicPr>
          <p:cNvPr id="7" name="Picture 6"/>
          <p:cNvPicPr>
            <a:picLocks noChangeAspect="1"/>
          </p:cNvPicPr>
          <p:nvPr/>
        </p:nvPicPr>
        <p:blipFill>
          <a:blip r:embed="rId2"/>
          <a:stretch>
            <a:fillRect/>
          </a:stretch>
        </p:blipFill>
        <p:spPr>
          <a:xfrm>
            <a:off x="747925" y="1143961"/>
            <a:ext cx="6163325" cy="3886714"/>
          </a:xfrm>
          <a:prstGeom prst="rect">
            <a:avLst/>
          </a:prstGeom>
        </p:spPr>
      </p:pic>
    </p:spTree>
    <p:extLst>
      <p:ext uri="{BB962C8B-B14F-4D97-AF65-F5344CB8AC3E}">
        <p14:creationId xmlns:p14="http://schemas.microsoft.com/office/powerpoint/2010/main" val="147369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1571561953"/>
              </p:ext>
            </p:extLst>
          </p:nvPr>
        </p:nvGraphicFramePr>
        <p:xfrm>
          <a:off x="681990" y="825474"/>
          <a:ext cx="7886700" cy="3566160"/>
        </p:xfrm>
        <a:graphic>
          <a:graphicData uri="http://schemas.openxmlformats.org/drawingml/2006/table">
            <a:tbl>
              <a:tblPr/>
              <a:tblGrid>
                <a:gridCol w="2701290">
                  <a:extLst>
                    <a:ext uri="{9D8B030D-6E8A-4147-A177-3AD203B41FA5}">
                      <a16:colId xmlns="" xmlns:a16="http://schemas.microsoft.com/office/drawing/2014/main" val="20000"/>
                    </a:ext>
                  </a:extLst>
                </a:gridCol>
                <a:gridCol w="1699260">
                  <a:extLst>
                    <a:ext uri="{9D8B030D-6E8A-4147-A177-3AD203B41FA5}">
                      <a16:colId xmlns="" xmlns:a16="http://schemas.microsoft.com/office/drawing/2014/main" val="20001"/>
                    </a:ext>
                  </a:extLst>
                </a:gridCol>
                <a:gridCol w="3486150">
                  <a:extLst>
                    <a:ext uri="{9D8B030D-6E8A-4147-A177-3AD203B41FA5}">
                      <a16:colId xmlns="" xmlns:a16="http://schemas.microsoft.com/office/drawing/2014/main" val="322063836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smtClean="0">
                          <a:solidFill>
                            <a:srgbClr val="3C78D8"/>
                          </a:solidFill>
                          <a:latin typeface="Sniglet"/>
                          <a:ea typeface="Sniglet"/>
                          <a:cs typeface="Sniglet"/>
                          <a:sym typeface="Sniglet"/>
                        </a:rPr>
                        <a:t>Path</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"Documents and Settings\User”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\Sam </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2" name="Rectangle 1"/>
          <p:cNvSpPr/>
          <p:nvPr/>
        </p:nvSpPr>
        <p:spPr>
          <a:xfrm>
            <a:off x="2033393" y="4545522"/>
            <a:ext cx="2853410" cy="307777"/>
          </a:xfrm>
          <a:prstGeom prst="rect">
            <a:avLst/>
          </a:prstGeom>
        </p:spPr>
        <p:txBody>
          <a:bodyPr wrap="none">
            <a:spAutoFit/>
          </a:bodyPr>
          <a:lstStyle/>
          <a:p>
            <a:r>
              <a:rPr lang="en-US" kern="1200" dirty="0" smtClean="0"/>
              <a:t>SAM: Security </a:t>
            </a:r>
            <a:r>
              <a:rPr lang="en-US" kern="1200" dirty="0"/>
              <a:t>Accounts Manager</a:t>
            </a:r>
            <a:endParaRPr lang="en-US" dirty="0"/>
          </a:p>
        </p:txBody>
      </p:sp>
    </p:spTree>
    <p:extLst>
      <p:ext uri="{BB962C8B-B14F-4D97-AF65-F5344CB8AC3E}">
        <p14:creationId xmlns:p14="http://schemas.microsoft.com/office/powerpoint/2010/main" val="1071733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Required files for the lab</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3" name="Picture 2"/>
          <p:cNvPicPr>
            <a:picLocks noChangeAspect="1"/>
          </p:cNvPicPr>
          <p:nvPr/>
        </p:nvPicPr>
        <p:blipFill>
          <a:blip r:embed="rId2"/>
          <a:stretch>
            <a:fillRect/>
          </a:stretch>
        </p:blipFill>
        <p:spPr>
          <a:xfrm>
            <a:off x="1281558" y="1159639"/>
            <a:ext cx="5666423" cy="3632700"/>
          </a:xfrm>
          <a:prstGeom prst="rect">
            <a:avLst/>
          </a:prstGeom>
        </p:spPr>
      </p:pic>
    </p:spTree>
    <p:extLst>
      <p:ext uri="{BB962C8B-B14F-4D97-AF65-F5344CB8AC3E}">
        <p14:creationId xmlns:p14="http://schemas.microsoft.com/office/powerpoint/2010/main" val="981014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7705984" y="74109"/>
            <a:ext cx="1438016" cy="1406342"/>
          </a:xfrm>
          <a:prstGeom prst="rect">
            <a:avLst/>
          </a:prstGeom>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56" y="0"/>
            <a:ext cx="1470951" cy="15648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88029" y="1689831"/>
            <a:ext cx="5721917" cy="1384995"/>
          </a:xfrm>
          <a:prstGeom prst="rect">
            <a:avLst/>
          </a:prstGeom>
        </p:spPr>
        <p:txBody>
          <a:bodyPr wrap="square">
            <a:spAutoFit/>
          </a:bodyPr>
          <a:lstStyle/>
          <a:p>
            <a:r>
              <a:rPr lang="en-US" dirty="0" smtClean="0">
                <a:solidFill>
                  <a:srgbClr val="222222"/>
                </a:solidFill>
                <a:latin typeface="Raleway"/>
              </a:rPr>
              <a:t>If you can’t find files you are looking for, it is very possible your PC doesn’t show hidden files.</a:t>
            </a:r>
          </a:p>
          <a:p>
            <a:endParaRPr lang="en-US" dirty="0">
              <a:solidFill>
                <a:srgbClr val="222222"/>
              </a:solidFill>
              <a:latin typeface="Raleway"/>
            </a:endParaRPr>
          </a:p>
          <a:p>
            <a:r>
              <a:rPr lang="en-US" dirty="0" smtClean="0">
                <a:solidFill>
                  <a:srgbClr val="222222"/>
                </a:solidFill>
                <a:latin typeface="Raleway"/>
              </a:rPr>
              <a:t>Please read the instructions:</a:t>
            </a:r>
          </a:p>
          <a:p>
            <a:pPr marL="285750" indent="-285750">
              <a:buFont typeface="Arial" panose="020B0604020202020204" pitchFamily="34" charset="0"/>
              <a:buChar char="•"/>
            </a:pPr>
            <a:r>
              <a:rPr lang="en-US" dirty="0" smtClean="0">
                <a:solidFill>
                  <a:srgbClr val="222222"/>
                </a:solidFill>
                <a:latin typeface="Raleway"/>
              </a:rPr>
              <a:t>How </a:t>
            </a:r>
            <a:r>
              <a:rPr lang="en-US" dirty="0">
                <a:solidFill>
                  <a:srgbClr val="222222"/>
                </a:solidFill>
                <a:latin typeface="Raleway"/>
              </a:rPr>
              <a:t>to Show Hidden Files in Windows </a:t>
            </a:r>
            <a:r>
              <a:rPr lang="en-US" dirty="0" smtClean="0">
                <a:solidFill>
                  <a:srgbClr val="222222"/>
                </a:solidFill>
                <a:latin typeface="Raleway"/>
              </a:rPr>
              <a:t>10</a:t>
            </a:r>
          </a:p>
          <a:p>
            <a:pPr marL="285750" indent="-285750">
              <a:buFont typeface="Arial" panose="020B0604020202020204" pitchFamily="34" charset="0"/>
              <a:buChar char="•"/>
            </a:pPr>
            <a:r>
              <a:rPr lang="en-US" dirty="0">
                <a:solidFill>
                  <a:srgbClr val="222222"/>
                </a:solidFill>
                <a:latin typeface="Raleway"/>
              </a:rPr>
              <a:t>https://www.technipages.com/show-hidden-files-windows</a:t>
            </a:r>
          </a:p>
        </p:txBody>
      </p:sp>
    </p:spTree>
    <p:extLst>
      <p:ext uri="{BB962C8B-B14F-4D97-AF65-F5344CB8AC3E}">
        <p14:creationId xmlns:p14="http://schemas.microsoft.com/office/powerpoint/2010/main" val="361470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smtClean="0"/>
              <a:t>in </a:t>
            </a:r>
            <a:r>
              <a:rPr lang="en-US" dirty="0"/>
              <a:t>one </a:t>
            </a:r>
            <a:r>
              <a:rPr lang="en-US" dirty="0" smtClean="0"/>
              <a:t>repository </a:t>
            </a:r>
            <a:r>
              <a:rPr lang="en-US" dirty="0"/>
              <a:t>(</a:t>
            </a:r>
            <a:r>
              <a:rPr lang="en-US" dirty="0" smtClean="0"/>
              <a:t>logical, but </a:t>
            </a:r>
            <a:r>
              <a:rPr lang="en-US" dirty="0"/>
              <a:t>a number of discrete files)</a:t>
            </a:r>
          </a:p>
          <a:p>
            <a:pPr lvl="1"/>
            <a:r>
              <a:rPr lang="en-US" dirty="0"/>
              <a:t>in a standardized </a:t>
            </a:r>
            <a:r>
              <a:rPr lang="en-US" dirty="0" smtClean="0"/>
              <a:t>form</a:t>
            </a:r>
          </a:p>
          <a:p>
            <a:pPr lvl="1"/>
            <a:r>
              <a:rPr lang="en-US" dirty="0"/>
              <a:t>binary file</a:t>
            </a:r>
          </a:p>
          <a:p>
            <a:pPr lvl="2"/>
            <a:r>
              <a:rPr lang="en-US" dirty="0" smtClean="0"/>
              <a:t>parsing </a:t>
            </a:r>
            <a:r>
              <a:rPr lang="en-US" dirty="0"/>
              <a:t>a binary format is more efficiently</a:t>
            </a:r>
          </a:p>
          <a:p>
            <a:pPr lvl="2"/>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
        <p:nvSpPr>
          <p:cNvPr id="5" name="Can 4"/>
          <p:cNvSpPr/>
          <p:nvPr/>
        </p:nvSpPr>
        <p:spPr>
          <a:xfrm>
            <a:off x="7566660" y="2094777"/>
            <a:ext cx="708660" cy="1013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6529" y="1202288"/>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App1 setting</a:t>
            </a:r>
            <a:endParaRPr lang="en-US" dirty="0"/>
          </a:p>
        </p:txBody>
      </p:sp>
      <p:sp>
        <p:nvSpPr>
          <p:cNvPr id="7" name="TextBox 6"/>
          <p:cNvSpPr txBox="1"/>
          <p:nvPr/>
        </p:nvSpPr>
        <p:spPr>
          <a:xfrm>
            <a:off x="6976594" y="653725"/>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App2 setting</a:t>
            </a:r>
            <a:endParaRPr lang="en-US" dirty="0"/>
          </a:p>
        </p:txBody>
      </p:sp>
      <p:sp>
        <p:nvSpPr>
          <p:cNvPr id="8" name="TextBox 7"/>
          <p:cNvSpPr txBox="1"/>
          <p:nvPr/>
        </p:nvSpPr>
        <p:spPr>
          <a:xfrm>
            <a:off x="7852894" y="1194561"/>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App3 setting</a:t>
            </a:r>
            <a:endParaRPr lang="en-US" dirty="0"/>
          </a:p>
        </p:txBody>
      </p:sp>
      <p:cxnSp>
        <p:nvCxnSpPr>
          <p:cNvPr id="10" name="Straight Arrow Connector 9"/>
          <p:cNvCxnSpPr>
            <a:stCxn id="6" idx="2"/>
          </p:cNvCxnSpPr>
          <p:nvPr/>
        </p:nvCxnSpPr>
        <p:spPr>
          <a:xfrm>
            <a:off x="6976595" y="1510065"/>
            <a:ext cx="727225" cy="58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5" idx="1"/>
          </p:cNvCxnSpPr>
          <p:nvPr/>
        </p:nvCxnSpPr>
        <p:spPr>
          <a:xfrm>
            <a:off x="7566660" y="961502"/>
            <a:ext cx="354330" cy="11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885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Install Date </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49</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a:t>
            </a:r>
            <a:r>
              <a:rPr lang="en-US" dirty="0" smtClean="0"/>
              <a:t>OS</a:t>
            </a:r>
            <a:endParaRPr lang="en-US" dirty="0"/>
          </a:p>
          <a:p>
            <a:pPr lvl="1"/>
            <a:r>
              <a:rPr lang="en-US" dirty="0"/>
              <a:t>Software and hardware info</a:t>
            </a:r>
          </a:p>
          <a:p>
            <a:pPr lvl="2"/>
            <a:r>
              <a:rPr lang="en-US" dirty="0"/>
              <a:t>settings, options, and other values </a:t>
            </a:r>
          </a:p>
          <a:p>
            <a:r>
              <a:rPr lang="en-US" dirty="0" smtClean="0"/>
              <a:t>Examples: which </a:t>
            </a:r>
            <a:r>
              <a:rPr lang="en-US" dirty="0"/>
              <a:t>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233653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69061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53</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880614" y="1448117"/>
            <a:ext cx="6927099" cy="2460943"/>
          </a:xfrm>
          <a:prstGeom prst="rect">
            <a:avLst/>
          </a:prstGeom>
        </p:spPr>
      </p:pic>
      <p:sp>
        <p:nvSpPr>
          <p:cNvPr id="4" name="Rectangle 1"/>
          <p:cNvSpPr>
            <a:spLocks noChangeArrowheads="1"/>
          </p:cNvSpPr>
          <p:nvPr/>
        </p:nvSpPr>
        <p:spPr bwMode="auto">
          <a:xfrm>
            <a:off x="880613" y="4251669"/>
            <a:ext cx="6007711" cy="21544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ControlSet001</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ControlSet002</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are alternating backups of </a:t>
            </a:r>
            <a:r>
              <a:rPr kumimoji="0" lang="en-US" altLang="en-US" sz="1050" b="0" i="0" u="none" strike="noStrike" cap="none" normalizeH="0" baseline="0" dirty="0" err="1" smtClean="0">
                <a:ln>
                  <a:noFill/>
                </a:ln>
                <a:solidFill>
                  <a:srgbClr val="242729"/>
                </a:solidFill>
                <a:effectLst/>
                <a:latin typeface="Consolas" panose="020B0609020204030204" pitchFamily="49" charset="0"/>
              </a:rPr>
              <a:t>CurrentControlSet</a:t>
            </a:r>
            <a:r>
              <a:rPr kumimoji="0" lang="en-US" altLang="en-US" sz="8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576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844550" y="1324927"/>
            <a:ext cx="6486674" cy="2721293"/>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mputer screen"/>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t="10780" r="15954" b="9029"/>
          <a:stretch/>
        </p:blipFill>
        <p:spPr bwMode="auto">
          <a:xfrm>
            <a:off x="6695934" y="-45259"/>
            <a:ext cx="2316590" cy="181525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Prior to the Windows Registry</a:t>
            </a:r>
            <a:endParaRPr lang="en-US" dirty="0"/>
          </a:p>
        </p:txBody>
      </p:sp>
      <p:sp>
        <p:nvSpPr>
          <p:cNvPr id="5" name="Text Placeholder 4"/>
          <p:cNvSpPr>
            <a:spLocks noGrp="1"/>
          </p:cNvSpPr>
          <p:nvPr>
            <p:ph type="body" idx="1"/>
          </p:nvPr>
        </p:nvSpPr>
        <p:spPr>
          <a:xfrm>
            <a:off x="747925" y="1302837"/>
            <a:ext cx="6140400" cy="1327008"/>
          </a:xfrm>
        </p:spPr>
        <p:txBody>
          <a:bodyPr/>
          <a:lstStyle/>
          <a:p>
            <a:r>
              <a:rPr lang="en-US" dirty="0" smtClean="0"/>
              <a:t>.</a:t>
            </a:r>
            <a:r>
              <a:rPr lang="en-US" dirty="0">
                <a:hlinkClick r:id="rId3"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4"/>
          <a:stretch>
            <a:fillRect/>
          </a:stretch>
        </p:blipFill>
        <p:spPr>
          <a:xfrm>
            <a:off x="967079" y="2561666"/>
            <a:ext cx="5327923" cy="2481310"/>
          </a:xfrm>
          <a:prstGeom prst="rect">
            <a:avLst/>
          </a:prstGeom>
        </p:spPr>
      </p:pic>
      <p:sp>
        <p:nvSpPr>
          <p:cNvPr id="7" name="Can 6"/>
          <p:cNvSpPr/>
          <p:nvPr/>
        </p:nvSpPr>
        <p:spPr>
          <a:xfrm>
            <a:off x="7257886" y="2629844"/>
            <a:ext cx="1192694" cy="13858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John</a:t>
            </a:r>
          </a:p>
        </p:txBody>
      </p:sp>
      <p:sp>
        <p:nvSpPr>
          <p:cNvPr id="8" name="TextBox 7"/>
          <p:cNvSpPr txBox="1"/>
          <p:nvPr/>
        </p:nvSpPr>
        <p:spPr>
          <a:xfrm>
            <a:off x="7313858" y="1787000"/>
            <a:ext cx="1080745"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 setting</a:t>
            </a:r>
            <a:endParaRPr lang="en-US" dirty="0"/>
          </a:p>
        </p:txBody>
      </p:sp>
      <p:cxnSp>
        <p:nvCxnSpPr>
          <p:cNvPr id="10" name="Straight Arrow Connector 9"/>
          <p:cNvCxnSpPr>
            <a:stCxn id="8" idx="2"/>
            <a:endCxn id="7" idx="1"/>
          </p:cNvCxnSpPr>
          <p:nvPr/>
        </p:nvCxnSpPr>
        <p:spPr>
          <a:xfrm>
            <a:off x="7854231" y="2094777"/>
            <a:ext cx="2" cy="53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flipH="1">
            <a:off x="6302622" y="3322792"/>
            <a:ext cx="955264" cy="3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6986858" y="442829"/>
            <a:ext cx="1734743" cy="687075"/>
          </a:xfrm>
          <a:prstGeom prst="rect">
            <a:avLst/>
          </a:prstGeom>
        </p:spPr>
      </p:pic>
      <p:cxnSp>
        <p:nvCxnSpPr>
          <p:cNvPr id="23" name="Straight Arrow Connector 22"/>
          <p:cNvCxnSpPr>
            <a:stCxn id="21" idx="2"/>
            <a:endCxn id="8" idx="0"/>
          </p:cNvCxnSpPr>
          <p:nvPr/>
        </p:nvCxnSpPr>
        <p:spPr>
          <a:xfrm>
            <a:off x="7854230" y="1129904"/>
            <a:ext cx="1" cy="65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5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60</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65</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66</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work </a:t>
            </a:r>
            <a:endParaRPr lang="en-US" dirty="0"/>
          </a:p>
        </p:txBody>
      </p:sp>
      <p:sp>
        <p:nvSpPr>
          <p:cNvPr id="3" name="Text Placeholder 2"/>
          <p:cNvSpPr>
            <a:spLocks noGrp="1"/>
          </p:cNvSpPr>
          <p:nvPr>
            <p:ph type="body" idx="1"/>
          </p:nvPr>
        </p:nvSpPr>
        <p:spPr/>
        <p:txBody>
          <a:bodyPr/>
          <a:lstStyle/>
          <a:p>
            <a:r>
              <a:rPr lang="en-US" dirty="0"/>
              <a:t>Analyze your own computer registry </a:t>
            </a:r>
            <a:r>
              <a:rPr lang="en-US" dirty="0" smtClean="0"/>
              <a:t>by following demo 1 to demo 8 (</a:t>
            </a:r>
            <a:r>
              <a:rPr lang="en-US" dirty="0"/>
              <a:t>10 points</a:t>
            </a:r>
            <a:r>
              <a:rPr lang="en-US" dirty="0" smtClean="0"/>
              <a:t>). You can hide sensitive information if you want. </a:t>
            </a:r>
            <a:endParaRPr lang="en-US" dirty="0"/>
          </a:p>
          <a:p>
            <a:r>
              <a:rPr lang="en-US" dirty="0" smtClean="0"/>
              <a:t>Finish the lab by following the instructions in the PPTs slides 40-65 (10 points).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628252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t>
            </a:r>
            <a:r>
              <a:rPr lang="en-US" dirty="0"/>
              <a:t>with .</a:t>
            </a:r>
            <a:r>
              <a:rPr lang="en-US" dirty="0" smtClean="0"/>
              <a:t>INI</a:t>
            </a:r>
            <a:endParaRPr lang="en-US" dirty="0"/>
          </a:p>
        </p:txBody>
      </p:sp>
      <p:sp>
        <p:nvSpPr>
          <p:cNvPr id="3" name="Text Placeholder 2"/>
          <p:cNvSpPr>
            <a:spLocks noGrp="1"/>
          </p:cNvSpPr>
          <p:nvPr>
            <p:ph type="body" idx="1"/>
          </p:nvPr>
        </p:nvSpPr>
        <p:spPr/>
        <p:txBody>
          <a:bodyPr/>
          <a:lstStyle/>
          <a:p>
            <a:r>
              <a:rPr lang="en-US" dirty="0" smtClean="0"/>
              <a:t>Did </a:t>
            </a:r>
            <a:r>
              <a:rPr lang="en-US" dirty="0"/>
              <a:t>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76944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7326144" y="139375"/>
            <a:ext cx="1638300" cy="514350"/>
          </a:xfrm>
          <a:prstGeom prst="rect">
            <a:avLst/>
          </a:prstGeom>
        </p:spPr>
      </p:pic>
      <p:sp>
        <p:nvSpPr>
          <p:cNvPr id="7" name="Rectangle 6"/>
          <p:cNvSpPr/>
          <p:nvPr/>
        </p:nvSpPr>
        <p:spPr>
          <a:xfrm>
            <a:off x="2969190" y="396550"/>
            <a:ext cx="2529860" cy="30777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dirty="0">
                <a:solidFill>
                  <a:srgbClr val="222222"/>
                </a:solidFill>
                <a:latin typeface="Roboto"/>
              </a:rPr>
              <a:t>Handle to Registry </a:t>
            </a:r>
            <a:r>
              <a:rPr lang="en-US" dirty="0" smtClean="0">
                <a:solidFill>
                  <a:srgbClr val="222222"/>
                </a:solidFill>
                <a:latin typeface="Roboto"/>
              </a:rPr>
              <a:t>Key=</a:t>
            </a:r>
            <a:r>
              <a:rPr lang="en-US" dirty="0" err="1" smtClean="0">
                <a:solidFill>
                  <a:srgbClr val="222222"/>
                </a:solidFill>
                <a:latin typeface="Roboto"/>
              </a:rPr>
              <a:t>Hkey</a:t>
            </a:r>
            <a:endParaRPr lang="en-US" dirty="0"/>
          </a:p>
        </p:txBody>
      </p:sp>
      <p:pic>
        <p:nvPicPr>
          <p:cNvPr id="9" name="Picture 2" descr="http://www.tweaklibrary.com/wp-content/uploads/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16" y="1253950"/>
            <a:ext cx="7077989" cy="343425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897793" y="2589370"/>
            <a:ext cx="4572000" cy="1107996"/>
          </a:xfrm>
          <a:prstGeom prst="rect">
            <a:avLst/>
          </a:prstGeom>
        </p:spPr>
        <p:txBody>
          <a:bodyPr>
            <a:spAutoFit/>
          </a:bodyPr>
          <a:lstStyle/>
          <a:p>
            <a:r>
              <a:rPr lang="en-US" sz="2400" dirty="0" smtClean="0"/>
              <a:t>Keys: </a:t>
            </a:r>
            <a:r>
              <a:rPr lang="en-US" sz="1800" dirty="0" smtClean="0"/>
              <a:t>folders</a:t>
            </a:r>
            <a:endParaRPr lang="en-US" sz="1800" dirty="0"/>
          </a:p>
          <a:p>
            <a:r>
              <a:rPr lang="en-US" sz="2400" dirty="0" smtClean="0"/>
              <a:t>Values: </a:t>
            </a:r>
            <a:r>
              <a:rPr lang="en-US" sz="1800" dirty="0" smtClean="0"/>
              <a:t>files </a:t>
            </a:r>
            <a:r>
              <a:rPr lang="en-US" sz="1800" dirty="0"/>
              <a:t>in the folders, and they contain the actual settings.</a:t>
            </a:r>
            <a:endParaRPr lang="en-US" sz="1800" dirty="0"/>
          </a:p>
        </p:txBody>
      </p:sp>
      <p:cxnSp>
        <p:nvCxnSpPr>
          <p:cNvPr id="14" name="Straight Arrow Connector 13"/>
          <p:cNvCxnSpPr>
            <a:stCxn id="7" idx="2"/>
          </p:cNvCxnSpPr>
          <p:nvPr/>
        </p:nvCxnSpPr>
        <p:spPr>
          <a:xfrm flipH="1">
            <a:off x="1466987" y="704327"/>
            <a:ext cx="2767133" cy="999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41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TotalTime>
  <Words>1107</Words>
  <Application>Microsoft Office PowerPoint</Application>
  <PresentationFormat>On-screen Show (16:9)</PresentationFormat>
  <Paragraphs>205</Paragraphs>
  <Slides>69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Dosis</vt:lpstr>
      <vt:lpstr>Brush Script MT</vt:lpstr>
      <vt:lpstr>Raleway</vt:lpstr>
      <vt:lpstr>Open Sans</vt:lpstr>
      <vt:lpstr>Poor Richard</vt:lpstr>
      <vt:lpstr>Calibri</vt:lpstr>
      <vt:lpstr>Bahnschrift Light Condensed</vt:lpstr>
      <vt:lpstr>Consolas</vt:lpstr>
      <vt:lpstr>Adobe Devanagari</vt:lpstr>
      <vt:lpstr>Sniglet</vt:lpstr>
      <vt:lpstr>Arial</vt:lpstr>
      <vt:lpstr>Roboto</vt:lpstr>
      <vt:lpstr>Friar template</vt:lpstr>
      <vt:lpstr>Windows Registry</vt:lpstr>
      <vt:lpstr>Introduction</vt:lpstr>
      <vt:lpstr>Why need it?</vt:lpstr>
      <vt:lpstr>Windows Registry</vt:lpstr>
      <vt:lpstr>What is the Registry?</vt:lpstr>
      <vt:lpstr>Prior to the Windows Registry</vt:lpstr>
      <vt:lpstr>Problems with .INI</vt:lpstr>
      <vt:lpstr>Registry Structure</vt:lpstr>
      <vt:lpstr>Registry Example</vt:lpstr>
      <vt:lpstr>Root Keys</vt:lpstr>
      <vt:lpstr>PowerPoint Presentation</vt:lpstr>
      <vt:lpstr>PowerPoint Presentation</vt:lpstr>
      <vt:lpstr>PowerPoint Presentation</vt:lpstr>
      <vt:lpstr>HKEY_CURRENT_USER</vt:lpstr>
      <vt:lpstr>HKEY_LOCAL_MACHINE</vt:lpstr>
      <vt:lpstr>PowerPoint Presentation</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Gateway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Required files for the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 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Your work </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Frank Xu</cp:lastModifiedBy>
  <cp:revision>225</cp:revision>
  <dcterms:modified xsi:type="dcterms:W3CDTF">2019-03-13T15:15:27Z</dcterms:modified>
</cp:coreProperties>
</file>